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688" r:id="rId2"/>
    <p:sldMasterId id="2147483689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3" r:id="rId10"/>
    <p:sldId id="405" r:id="rId11"/>
    <p:sldId id="409" r:id="rId12"/>
    <p:sldId id="404" r:id="rId13"/>
    <p:sldId id="406" r:id="rId14"/>
    <p:sldId id="408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reightSansLFPro" panose="02000506030000020004" pitchFamily="2" charset="77"/>
      <p:regular r:id="rId21"/>
      <p:bold r:id="rId22"/>
      <p:italic r:id="rId23"/>
      <p:boldItalic r:id="rId24"/>
    </p:embeddedFont>
    <p:embeddedFont>
      <p:font typeface="Helvetica Neue" panose="02000503000000020004" pitchFamily="2" charset="0"/>
      <p:regular r:id="rId25"/>
      <p:bold r:id="rId26"/>
      <p:italic r:id="rId27"/>
      <p:boldItalic r:id="rId28"/>
    </p:embeddedFont>
    <p:embeddedFont>
      <p:font typeface="Merriweather Sans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dit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5BD35-5707-4D20-81F1-29AB1FD26CE4}">
  <a:tblStyle styleId="{D735BD35-5707-4D20-81F1-29AB1FD26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05A130-88FA-4175-99D6-BCDCC10749E6}" styleName="Table_1">
    <a:wholeTbl>
      <a:tcTxStyle b="off" i="off">
        <a:font>
          <a:latin typeface="Gill Sans"/>
          <a:ea typeface="Gill Sans"/>
          <a:cs typeface="Gill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9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9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"/>
          <a:ea typeface="Gill Sans"/>
          <a:cs typeface="Gill Sans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62"/>
    <p:restoredTop sz="94536"/>
  </p:normalViewPr>
  <p:slideViewPr>
    <p:cSldViewPr snapToGrid="0">
      <p:cViewPr>
        <p:scale>
          <a:sx n="103" d="100"/>
          <a:sy n="103" d="100"/>
        </p:scale>
        <p:origin x="2288" y="1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583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30ea6de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30ea6de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30ea6de1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530ea6de1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2e39a8589_7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52e39a8589_7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the last 20 years, we’ve seen hardware and software advances dramatically improving performance and energy efficiency.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question we are interested in today is,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52e39a8589_7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2e39a8589_7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52e39a8589_7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have these advances affected computing’s overall environmental sustainability and more specifically carbon footprint. </a:t>
            </a:r>
            <a:endParaRPr/>
          </a:p>
        </p:txBody>
      </p:sp>
      <p:sp>
        <p:nvSpPr>
          <p:cNvPr id="276" name="Google Shape;276;g152e39a8589_7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2e39a8589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152e39a8589_2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When we aggregate computing environmental impact across mobile, communication, and data centers, studies show that computing accounts for 900 million metric tons of CO2.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That’s on par with the aviation industry’s footprint and around 2-4% of worldwide emissions.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erriweather Sans"/>
              <a:buNone/>
            </a:pPr>
            <a:endParaRPr sz="3200" b="0" i="0" u="none" strike="noStrike" cap="none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Not only is this a huge amount already but we find that ICT emissions are expected to double over the next decade given the growing demand for computing.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rriweather Sans"/>
              <a:buNone/>
            </a:pPr>
            <a:r>
              <a:rPr lang="en" sz="3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And so it’s crucial that we as a community start think about what it means for computing itself to be sustainable.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2e39a8589_7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52e39a8589_7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instance, Google, Microsoft, Facebook, Apple, Amazon, and others have pledged to reach carbon neutrality over the next decade.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talk we explore, what role computer systems and architecture researchers and developers can play in achieving sustainable computing going forward. </a:t>
            </a:r>
            <a:endParaRPr/>
          </a:p>
        </p:txBody>
      </p:sp>
      <p:sp>
        <p:nvSpPr>
          <p:cNvPr id="321" name="Google Shape;321;g152e39a8589_7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2e39a8589_7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52e39a8589_7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we ask the question, where does computing’s carbon footprint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journey to answer this question what we found was quite surprising to some of our collaborators that have spent a lot of time thinking about hardware performance and energy efficiency optimizations.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52e39a8589_7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827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2e39a8589_7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52e39a8589_7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we ask the question, where does computing’s carbon footprint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journey to answer this question what we found was quite surprising to some of our collaborators that have spent a lot of time thinking about hardware performance and energy efficiency optimizations.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52e39a8589_7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14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71500" y="2089377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71500" y="3867150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571500" y="4286250"/>
            <a:ext cx="8001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ubtitle">
  <p:cSld name="Paragraph Subtitle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571500" y="1018413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696F8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Bulle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8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71500" y="1166813"/>
            <a:ext cx="8001000" cy="3571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Wordmark-Cover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6636" y="1905000"/>
            <a:ext cx="378994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718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 dirty="0"/>
              <a:t>ACT: </a:t>
            </a:r>
            <a:r>
              <a:rPr lang="en" sz="4580" b="1" u="sng" dirty="0"/>
              <a:t>A</a:t>
            </a:r>
            <a:r>
              <a:rPr lang="en" sz="4580" dirty="0"/>
              <a:t>rchitectural </a:t>
            </a:r>
            <a:r>
              <a:rPr lang="en" sz="4580" b="1" u="sng" dirty="0"/>
              <a:t>C</a:t>
            </a:r>
            <a:r>
              <a:rPr lang="en" sz="4580" dirty="0"/>
              <a:t>arbon Modeling </a:t>
            </a:r>
            <a:r>
              <a:rPr lang="en" sz="4580" b="1" u="sng" dirty="0"/>
              <a:t>T</a:t>
            </a:r>
            <a:r>
              <a:rPr lang="en" sz="4580" dirty="0"/>
              <a:t>ools</a:t>
            </a:r>
            <a:endParaRPr sz="4580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311700" y="1764485"/>
            <a:ext cx="8591700" cy="33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@ MICRO 2022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Tutorial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Udit Gupta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267" y="2891166"/>
            <a:ext cx="951295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 rotWithShape="1">
          <a:blip r:embed="rId5">
            <a:alphaModFix/>
          </a:blip>
          <a:srcRect l="8615" r="9181"/>
          <a:stretch/>
        </p:blipFill>
        <p:spPr>
          <a:xfrm>
            <a:off x="6801109" y="2935546"/>
            <a:ext cx="1898508" cy="8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CF467C-499E-EBBB-2C34-AB2D59E3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49" y="3167518"/>
            <a:ext cx="1898508" cy="3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454368" y="510777"/>
            <a:ext cx="8235263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b="1" dirty="0">
                <a:latin typeface="FreightSansLFPro" panose="02000506030000020004" pitchFamily="2" charset="77"/>
              </a:rPr>
              <a:t>ACT Tutorial Motivation and Goals</a:t>
            </a:r>
            <a:endParaRPr b="1" dirty="0">
              <a:latin typeface="FreightSansLFPro" panose="02000506030000020004" pitchFamily="2" charset="77"/>
            </a:endParaRPr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D23B1-5F49-1C6F-8ECC-9DD65E970F8E}"/>
              </a:ext>
            </a:extLst>
          </p:cNvPr>
          <p:cNvSpPr txBox="1"/>
          <p:nvPr/>
        </p:nvSpPr>
        <p:spPr>
          <a:xfrm>
            <a:off x="628650" y="1104722"/>
            <a:ext cx="806098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Provide the necessary background and tools to enable researchers to incorporate sustainable as a first order design target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Provide a brief </a:t>
            </a:r>
            <a:r>
              <a:rPr lang="en-US" sz="2400" i="1" u="sng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overview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of the </a:t>
            </a:r>
            <a:r>
              <a:rPr lang="en-US" sz="2400" b="0" i="1" u="sng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sustainability implications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of modern systems,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Detail the ACT </a:t>
            </a:r>
            <a:r>
              <a:rPr lang="en-US" sz="2400" b="0" i="1" u="sng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methodology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,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FreightSansLFPro" panose="02000506030000020004" pitchFamily="2" charset="77"/>
              </a:rPr>
              <a:t>Demonstrate </a:t>
            </a:r>
            <a:r>
              <a:rPr lang="en-US" sz="2400" i="1" u="sng" dirty="0">
                <a:latin typeface="FreightSansLFPro" panose="02000506030000020004" pitchFamily="2" charset="77"/>
              </a:rPr>
              <a:t>how to use </a:t>
            </a:r>
            <a:r>
              <a:rPr lang="en-US" sz="2400" dirty="0">
                <a:latin typeface="FreightSansLFPro" panose="02000506030000020004" pitchFamily="2" charset="77"/>
              </a:rPr>
              <a:t>ACT,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Demonstrate </a:t>
            </a:r>
            <a:r>
              <a:rPr lang="en-US" sz="2400" b="0" i="1" u="sng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how to extend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FreightSansLFPro" panose="02000506030000020004" pitchFamily="2" charset="77"/>
              </a:rPr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137519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6680-7583-0A57-14A8-D18AF84D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eightSansLFPro" panose="02000506030000020004" pitchFamily="2" charset="77"/>
              </a:rPr>
              <a:t>Sing up on our Google form!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51110-5A1A-A2CA-860A-C9066FD4020F}"/>
              </a:ext>
            </a:extLst>
          </p:cNvPr>
          <p:cNvSpPr txBox="1"/>
          <p:nvPr/>
        </p:nvSpPr>
        <p:spPr>
          <a:xfrm>
            <a:off x="628650" y="122024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forms.gle</a:t>
            </a:r>
            <a:r>
              <a:rPr lang="en-US" dirty="0"/>
              <a:t>/hEAju2suaeEnisRQA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2132F-A1D3-B295-C422-3068ABAD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7782"/>
            <a:ext cx="7772400" cy="2861006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73CD717E-77F8-F939-CA32-16B6A0AC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394" y="154089"/>
            <a:ext cx="1503938" cy="150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b="1" dirty="0">
                <a:latin typeface="FreightSansLFPro" panose="02000506030000020004" pitchFamily="2" charset="77"/>
              </a:rPr>
              <a:t>ACT Tutorial: Today</a:t>
            </a:r>
            <a:endParaRPr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855686"/>
              </p:ext>
            </p:extLst>
          </p:nvPr>
        </p:nvGraphicFramePr>
        <p:xfrm>
          <a:off x="1284194" y="1229963"/>
          <a:ext cx="6948972" cy="333756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415717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2:30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3:15 – 3:45pm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Office Hours</a:t>
                      </a:r>
                      <a:endParaRPr lang="en-US" sz="1400" b="0" i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3:45 –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BC0C1C36-F6D6-1910-2A68-B56894ED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0" y="1366913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99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6"/>
          <p:cNvSpPr txBox="1"/>
          <p:nvPr/>
        </p:nvSpPr>
        <p:spPr>
          <a:xfrm>
            <a:off x="-23100" y="838250"/>
            <a:ext cx="9144000" cy="954300"/>
          </a:xfrm>
          <a:prstGeom prst="rect">
            <a:avLst/>
          </a:prstGeom>
          <a:solidFill>
            <a:srgbClr val="C00000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Climate change is an existential threat to our society that requires</a:t>
            </a:r>
            <a:endParaRPr sz="2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immediate, collective</a:t>
            </a:r>
            <a:r>
              <a:rPr lang="en" sz="2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actions across </a:t>
            </a:r>
            <a:r>
              <a:rPr lang="en" sz="2500" b="1" i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communities and industries</a:t>
            </a:r>
            <a:r>
              <a:rPr lang="en" sz="2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/>
          <p:nvPr/>
        </p:nvSpPr>
        <p:spPr>
          <a:xfrm>
            <a:off x="0" y="-30929"/>
            <a:ext cx="9144000" cy="107546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the last 20 years, hardware and software advancements have drastically optimized for performance and energy efficiency</a:t>
            </a:r>
            <a:endParaRPr sz="1100" dirty="0"/>
          </a:p>
        </p:txBody>
      </p:sp>
      <p:sp>
        <p:nvSpPr>
          <p:cNvPr id="261" name="Google Shape;261;p47"/>
          <p:cNvSpPr txBox="1"/>
          <p:nvPr/>
        </p:nvSpPr>
        <p:spPr>
          <a:xfrm>
            <a:off x="92687" y="1414475"/>
            <a:ext cx="2049137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Pre-2000: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“Dennard Scaling”</a:t>
            </a:r>
            <a:endParaRPr sz="1100" dirty="0"/>
          </a:p>
        </p:txBody>
      </p:sp>
      <p:sp>
        <p:nvSpPr>
          <p:cNvPr id="262" name="Google Shape;262;p47"/>
          <p:cNvSpPr txBox="1"/>
          <p:nvPr/>
        </p:nvSpPr>
        <p:spPr>
          <a:xfrm>
            <a:off x="2753818" y="1414475"/>
            <a:ext cx="2248308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2000-2010: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“Dennard’s Hangover”</a:t>
            </a:r>
            <a:endParaRPr sz="1100" dirty="0"/>
          </a:p>
        </p:txBody>
      </p:sp>
      <p:sp>
        <p:nvSpPr>
          <p:cNvPr id="263" name="Google Shape;263;p47"/>
          <p:cNvSpPr txBox="1"/>
          <p:nvPr/>
        </p:nvSpPr>
        <p:spPr>
          <a:xfrm>
            <a:off x="6149554" y="1382996"/>
            <a:ext cx="1945522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2010-2020: </a:t>
            </a:r>
            <a:r>
              <a:rPr lang="en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“Beyond Dennard”</a:t>
            </a:r>
            <a:endParaRPr sz="1100" dirty="0"/>
          </a:p>
        </p:txBody>
      </p:sp>
      <p:sp>
        <p:nvSpPr>
          <p:cNvPr id="264" name="Google Shape;264;p47"/>
          <p:cNvSpPr/>
          <p:nvPr/>
        </p:nvSpPr>
        <p:spPr>
          <a:xfrm>
            <a:off x="7122317" y="2037722"/>
            <a:ext cx="1945522" cy="430161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Specialization: ~10x for key workloads</a:t>
            </a:r>
            <a:endParaRPr sz="1100" dirty="0"/>
          </a:p>
        </p:txBody>
      </p:sp>
      <p:sp>
        <p:nvSpPr>
          <p:cNvPr id="265" name="Google Shape;265;p47"/>
          <p:cNvSpPr/>
          <p:nvPr/>
        </p:nvSpPr>
        <p:spPr>
          <a:xfrm>
            <a:off x="7122316" y="2591144"/>
            <a:ext cx="1945522" cy="430161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Idle power optimization: ~10x for “typical” usage </a:t>
            </a:r>
            <a:endParaRPr sz="1350" dirty="0"/>
          </a:p>
        </p:txBody>
      </p:sp>
      <p:sp>
        <p:nvSpPr>
          <p:cNvPr id="266" name="Google Shape;266;p47"/>
          <p:cNvSpPr/>
          <p:nvPr/>
        </p:nvSpPr>
        <p:spPr>
          <a:xfrm>
            <a:off x="7122315" y="3144567"/>
            <a:ext cx="1945522" cy="43016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 optimization: ~1.5x-2x for datacenters</a:t>
            </a:r>
            <a:endParaRPr sz="1100" dirty="0"/>
          </a:p>
        </p:txBody>
      </p:sp>
      <p:sp>
        <p:nvSpPr>
          <p:cNvPr id="267" name="Google Shape;267;p47"/>
          <p:cNvSpPr txBox="1"/>
          <p:nvPr/>
        </p:nvSpPr>
        <p:spPr>
          <a:xfrm>
            <a:off x="264074" y="3534875"/>
            <a:ext cx="2248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Koomey</a:t>
            </a: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et. al., 2011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Naffziger</a:t>
            </a: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Koomey</a:t>
            </a: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2016 </a:t>
            </a:r>
            <a:endParaRPr sz="1100" dirty="0"/>
          </a:p>
        </p:txBody>
      </p:sp>
      <p:sp>
        <p:nvSpPr>
          <p:cNvPr id="268" name="Google Shape;268;p47"/>
          <p:cNvSpPr/>
          <p:nvPr/>
        </p:nvSpPr>
        <p:spPr>
          <a:xfrm>
            <a:off x="3237446" y="2235750"/>
            <a:ext cx="1276385" cy="11409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10x energy efficiency over </a:t>
            </a:r>
            <a:r>
              <a:rPr lang="en" sz="1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decade</a:t>
            </a:r>
            <a:endParaRPr sz="1100"/>
          </a:p>
        </p:txBody>
      </p:sp>
      <p:sp>
        <p:nvSpPr>
          <p:cNvPr id="269" name="Google Shape;269;p47"/>
          <p:cNvSpPr/>
          <p:nvPr/>
        </p:nvSpPr>
        <p:spPr>
          <a:xfrm>
            <a:off x="479063" y="2289295"/>
            <a:ext cx="1276385" cy="107546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10x energy efficiency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every 5 years</a:t>
            </a:r>
            <a:endParaRPr sz="1100" dirty="0"/>
          </a:p>
        </p:txBody>
      </p:sp>
      <p:sp>
        <p:nvSpPr>
          <p:cNvPr id="270" name="Google Shape;270;p47"/>
          <p:cNvSpPr/>
          <p:nvPr/>
        </p:nvSpPr>
        <p:spPr>
          <a:xfrm>
            <a:off x="5564124" y="2252802"/>
            <a:ext cx="1276385" cy="11409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Peak CPU Efficiency: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 10x over decade</a:t>
            </a:r>
            <a:endParaRPr sz="1100" dirty="0"/>
          </a:p>
        </p:txBody>
      </p:sp>
      <p:sp>
        <p:nvSpPr>
          <p:cNvPr id="271" name="Google Shape;271;p47"/>
          <p:cNvSpPr/>
          <p:nvPr/>
        </p:nvSpPr>
        <p:spPr>
          <a:xfrm rot="10800000">
            <a:off x="6965384" y="2252802"/>
            <a:ext cx="156930" cy="1140947"/>
          </a:xfrm>
          <a:prstGeom prst="rightBracket">
            <a:avLst>
              <a:gd name="adj" fmla="val 8333"/>
            </a:avLst>
          </a:prstGeom>
          <a:noFill/>
          <a:ln w="57150" cap="flat" cmpd="sng">
            <a:solidFill>
              <a:srgbClr val="1716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47"/>
          <p:cNvCxnSpPr/>
          <p:nvPr/>
        </p:nvCxnSpPr>
        <p:spPr>
          <a:xfrm rot="10800000">
            <a:off x="6666058" y="2823275"/>
            <a:ext cx="299326" cy="0"/>
          </a:xfrm>
          <a:prstGeom prst="straightConnector1">
            <a:avLst/>
          </a:prstGeom>
          <a:noFill/>
          <a:ln w="57150" cap="flat" cmpd="sng">
            <a:solidFill>
              <a:srgbClr val="171616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79" name="Google Shape;279;p48"/>
          <p:cNvSpPr/>
          <p:nvPr/>
        </p:nvSpPr>
        <p:spPr>
          <a:xfrm>
            <a:off x="0" y="-30929"/>
            <a:ext cx="9144000" cy="107546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the last 20 years, hardware and software advancements have drastically optimized for performance and energy efficiency</a:t>
            </a:r>
            <a:endParaRPr sz="1100"/>
          </a:p>
        </p:txBody>
      </p:sp>
      <p:sp>
        <p:nvSpPr>
          <p:cNvPr id="280" name="Google Shape;280;p48"/>
          <p:cNvSpPr/>
          <p:nvPr/>
        </p:nvSpPr>
        <p:spPr>
          <a:xfrm>
            <a:off x="0" y="4068041"/>
            <a:ext cx="9144000" cy="107546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how have these advances affected computing’s environmental sustainability (e.g., carbon footprint)?</a:t>
            </a:r>
            <a:endParaRPr sz="1100" dirty="0"/>
          </a:p>
        </p:txBody>
      </p:sp>
      <p:sp>
        <p:nvSpPr>
          <p:cNvPr id="281" name="Google Shape;281;p48"/>
          <p:cNvSpPr txBox="1"/>
          <p:nvPr/>
        </p:nvSpPr>
        <p:spPr>
          <a:xfrm>
            <a:off x="92687" y="1414475"/>
            <a:ext cx="2049137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Pre-2000: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“Dennard Scaling”</a:t>
            </a:r>
            <a:endParaRPr sz="1100"/>
          </a:p>
        </p:txBody>
      </p:sp>
      <p:sp>
        <p:nvSpPr>
          <p:cNvPr id="282" name="Google Shape;282;p48"/>
          <p:cNvSpPr/>
          <p:nvPr/>
        </p:nvSpPr>
        <p:spPr>
          <a:xfrm>
            <a:off x="3237446" y="2235750"/>
            <a:ext cx="1276385" cy="11409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10x energy efficiency over </a:t>
            </a:r>
            <a:r>
              <a:rPr lang="en" sz="1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decade</a:t>
            </a:r>
            <a:endParaRPr sz="1100"/>
          </a:p>
        </p:txBody>
      </p:sp>
      <p:sp>
        <p:nvSpPr>
          <p:cNvPr id="283" name="Google Shape;283;p48"/>
          <p:cNvSpPr txBox="1"/>
          <p:nvPr/>
        </p:nvSpPr>
        <p:spPr>
          <a:xfrm>
            <a:off x="2753818" y="1414475"/>
            <a:ext cx="2248308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2000-2010: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“Dennard’s Hangover”</a:t>
            </a:r>
            <a:endParaRPr sz="1100"/>
          </a:p>
        </p:txBody>
      </p:sp>
      <p:sp>
        <p:nvSpPr>
          <p:cNvPr id="284" name="Google Shape;284;p48"/>
          <p:cNvSpPr/>
          <p:nvPr/>
        </p:nvSpPr>
        <p:spPr>
          <a:xfrm>
            <a:off x="479063" y="2289295"/>
            <a:ext cx="1276385" cy="107546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10x energy efficiency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every 5 years</a:t>
            </a:r>
            <a:endParaRPr sz="1100"/>
          </a:p>
        </p:txBody>
      </p:sp>
      <p:sp>
        <p:nvSpPr>
          <p:cNvPr id="285" name="Google Shape;285;p48"/>
          <p:cNvSpPr txBox="1"/>
          <p:nvPr/>
        </p:nvSpPr>
        <p:spPr>
          <a:xfrm>
            <a:off x="6149554" y="1382996"/>
            <a:ext cx="1945522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2010-2020: </a:t>
            </a: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“Beyond Dennard”</a:t>
            </a:r>
            <a:endParaRPr sz="1100"/>
          </a:p>
        </p:txBody>
      </p:sp>
      <p:sp>
        <p:nvSpPr>
          <p:cNvPr id="286" name="Google Shape;286;p48"/>
          <p:cNvSpPr/>
          <p:nvPr/>
        </p:nvSpPr>
        <p:spPr>
          <a:xfrm>
            <a:off x="5564124" y="2252802"/>
            <a:ext cx="1276385" cy="11409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Peak CPU Efficiency: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 10x over decade</a:t>
            </a:r>
            <a:endParaRPr sz="1100"/>
          </a:p>
        </p:txBody>
      </p:sp>
      <p:sp>
        <p:nvSpPr>
          <p:cNvPr id="287" name="Google Shape;287;p48"/>
          <p:cNvSpPr/>
          <p:nvPr/>
        </p:nvSpPr>
        <p:spPr>
          <a:xfrm>
            <a:off x="7122317" y="2037722"/>
            <a:ext cx="1945522" cy="430161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Specialization: ~10x for key workloads</a:t>
            </a:r>
            <a:endParaRPr sz="1100"/>
          </a:p>
        </p:txBody>
      </p:sp>
      <p:sp>
        <p:nvSpPr>
          <p:cNvPr id="288" name="Google Shape;288;p48"/>
          <p:cNvSpPr/>
          <p:nvPr/>
        </p:nvSpPr>
        <p:spPr>
          <a:xfrm>
            <a:off x="7122316" y="2591144"/>
            <a:ext cx="1945522" cy="430161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Idle power optimization: ~10x for “typical” usage </a:t>
            </a:r>
            <a:endParaRPr sz="1350"/>
          </a:p>
        </p:txBody>
      </p:sp>
      <p:sp>
        <p:nvSpPr>
          <p:cNvPr id="289" name="Google Shape;289;p48"/>
          <p:cNvSpPr/>
          <p:nvPr/>
        </p:nvSpPr>
        <p:spPr>
          <a:xfrm>
            <a:off x="7122315" y="3144567"/>
            <a:ext cx="1945522" cy="43016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 optimization: ~1.5x-2x for datacenters</a:t>
            </a:r>
            <a:endParaRPr sz="1100"/>
          </a:p>
        </p:txBody>
      </p:sp>
      <p:sp>
        <p:nvSpPr>
          <p:cNvPr id="290" name="Google Shape;290;p48"/>
          <p:cNvSpPr txBox="1"/>
          <p:nvPr/>
        </p:nvSpPr>
        <p:spPr>
          <a:xfrm>
            <a:off x="264073" y="3534875"/>
            <a:ext cx="2489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Koomey et. al., 2011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Naffziger and Koomey, 2016 </a:t>
            </a:r>
            <a:endParaRPr sz="1100"/>
          </a:p>
        </p:txBody>
      </p:sp>
      <p:sp>
        <p:nvSpPr>
          <p:cNvPr id="291" name="Google Shape;291;p48"/>
          <p:cNvSpPr/>
          <p:nvPr/>
        </p:nvSpPr>
        <p:spPr>
          <a:xfrm rot="10800000">
            <a:off x="6965384" y="2252802"/>
            <a:ext cx="156930" cy="1140947"/>
          </a:xfrm>
          <a:prstGeom prst="rightBracket">
            <a:avLst>
              <a:gd name="adj" fmla="val 8333"/>
            </a:avLst>
          </a:prstGeom>
          <a:noFill/>
          <a:ln w="57150" cap="flat" cmpd="sng">
            <a:solidFill>
              <a:srgbClr val="1716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48"/>
          <p:cNvCxnSpPr/>
          <p:nvPr/>
        </p:nvCxnSpPr>
        <p:spPr>
          <a:xfrm rot="10800000">
            <a:off x="6666058" y="2823275"/>
            <a:ext cx="299326" cy="0"/>
          </a:xfrm>
          <a:prstGeom prst="straightConnector1">
            <a:avLst/>
          </a:prstGeom>
          <a:noFill/>
          <a:ln w="57150" cap="flat" cmpd="sng">
            <a:solidFill>
              <a:srgbClr val="171616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374972" y="32874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Computing incurs a growing environmental footprint</a:t>
            </a:r>
            <a:endParaRPr dirty="0"/>
          </a:p>
        </p:txBody>
      </p:sp>
      <p:sp>
        <p:nvSpPr>
          <p:cNvPr id="299" name="Google Shape;299;p49"/>
          <p:cNvSpPr txBox="1"/>
          <p:nvPr/>
        </p:nvSpPr>
        <p:spPr>
          <a:xfrm>
            <a:off x="2032551" y="1278450"/>
            <a:ext cx="56766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C00000"/>
                </a:solidFill>
              </a:rPr>
              <a:t>1.2-2.2</a:t>
            </a:r>
            <a:r>
              <a:rPr lang="en" sz="23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300" b="1" dirty="0">
                <a:solidFill>
                  <a:srgbClr val="C00000"/>
                </a:solidFill>
              </a:rPr>
              <a:t>B</a:t>
            </a:r>
            <a:r>
              <a:rPr lang="en" sz="23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illion tons of CO</a:t>
            </a:r>
            <a:r>
              <a:rPr lang="en" sz="2300" b="1" i="0" u="none" strike="noStrike" cap="none" baseline="-250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endParaRPr sz="2000" b="1" i="0" u="none" strike="noStrike" cap="none" baseline="-25000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" sz="20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On par with</a:t>
            </a:r>
            <a:r>
              <a:rPr lang="en" sz="20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the aviation industry’s footprin</a:t>
            </a:r>
            <a:r>
              <a:rPr lang="en" sz="2000" dirty="0">
                <a:solidFill>
                  <a:srgbClr val="151619"/>
                </a:solidFill>
              </a:rPr>
              <a:t>t</a:t>
            </a:r>
            <a:endParaRPr sz="2000" dirty="0">
              <a:solidFill>
                <a:srgbClr val="151619"/>
              </a:solidFill>
            </a:endParaRPr>
          </a:p>
          <a:p>
            <a:pPr marL="2159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" sz="20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2.1 - 3.9% </a:t>
            </a:r>
            <a:r>
              <a:rPr lang="en" sz="20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of worldwide emissions (Freitag</a:t>
            </a:r>
            <a:r>
              <a:rPr lang="en" sz="2000" dirty="0">
                <a:solidFill>
                  <a:srgbClr val="151619"/>
                </a:solidFill>
              </a:rPr>
              <a:t>’21)</a:t>
            </a:r>
            <a:endParaRPr sz="500" dirty="0"/>
          </a:p>
        </p:txBody>
      </p:sp>
      <p:cxnSp>
        <p:nvCxnSpPr>
          <p:cNvPr id="300" name="Google Shape;300;p49"/>
          <p:cNvCxnSpPr>
            <a:stCxn id="301" idx="3"/>
            <a:endCxn id="302" idx="1"/>
          </p:cNvCxnSpPr>
          <p:nvPr/>
        </p:nvCxnSpPr>
        <p:spPr>
          <a:xfrm>
            <a:off x="2466047" y="3145897"/>
            <a:ext cx="1537800" cy="0"/>
          </a:xfrm>
          <a:prstGeom prst="straightConnector1">
            <a:avLst/>
          </a:prstGeom>
          <a:noFill/>
          <a:ln w="38100" cap="flat" cmpd="sng">
            <a:solidFill>
              <a:srgbClr val="272B3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3" name="Google Shape;303;p49"/>
          <p:cNvCxnSpPr>
            <a:stCxn id="302" idx="3"/>
          </p:cNvCxnSpPr>
          <p:nvPr/>
        </p:nvCxnSpPr>
        <p:spPr>
          <a:xfrm>
            <a:off x="5301479" y="3145897"/>
            <a:ext cx="1537800" cy="0"/>
          </a:xfrm>
          <a:prstGeom prst="straightConnector1">
            <a:avLst/>
          </a:prstGeom>
          <a:noFill/>
          <a:ln w="38100" cap="flat" cmpd="sng">
            <a:solidFill>
              <a:srgbClr val="272B3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04" name="Google Shape;304;p49"/>
          <p:cNvSpPr txBox="1"/>
          <p:nvPr/>
        </p:nvSpPr>
        <p:spPr>
          <a:xfrm>
            <a:off x="1230145" y="3947125"/>
            <a:ext cx="1174233" cy="32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sz="500" dirty="0"/>
          </a:p>
        </p:txBody>
      </p:sp>
      <p:sp>
        <p:nvSpPr>
          <p:cNvPr id="305" name="Google Shape;305;p49"/>
          <p:cNvSpPr txBox="1"/>
          <p:nvPr/>
        </p:nvSpPr>
        <p:spPr>
          <a:xfrm>
            <a:off x="3584951" y="3968992"/>
            <a:ext cx="2135485" cy="32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 sz="500" dirty="0"/>
          </a:p>
        </p:txBody>
      </p:sp>
      <p:sp>
        <p:nvSpPr>
          <p:cNvPr id="306" name="Google Shape;306;p49"/>
          <p:cNvSpPr txBox="1"/>
          <p:nvPr/>
        </p:nvSpPr>
        <p:spPr>
          <a:xfrm>
            <a:off x="6556880" y="3736728"/>
            <a:ext cx="1859540" cy="77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Data center</a:t>
            </a:r>
            <a:endParaRPr sz="500" dirty="0"/>
          </a:p>
        </p:txBody>
      </p:sp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76" y="2497111"/>
            <a:ext cx="1297572" cy="129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 descr="Logic Plus Icon Data Centre - Data Center Clipart - Full Size Clipart  (#3190827) - PinClip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9340" y="2497112"/>
            <a:ext cx="1297571" cy="129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 descr="Cloud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5920" y="3213938"/>
            <a:ext cx="739207" cy="68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 descr="Radio Tower Icon - Vector Graphics PNG Image | Transparent PNG Free  Download on See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3908" y="2465463"/>
            <a:ext cx="1297571" cy="136086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/>
          <p:nvPr/>
        </p:nvSpPr>
        <p:spPr>
          <a:xfrm>
            <a:off x="628650" y="4421819"/>
            <a:ext cx="7641593" cy="594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300"/>
              <a:buFont typeface="Arial"/>
              <a:buNone/>
            </a:pPr>
            <a:r>
              <a:rPr lang="en" sz="23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Computing’s emissions are rising given its growing demand!</a:t>
            </a:r>
            <a:endParaRPr sz="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1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1006" y="718244"/>
            <a:ext cx="5443717" cy="142411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26" name="Google Shape;326;p51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364" y="2027871"/>
            <a:ext cx="5443717" cy="147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 descr="Graphical user interfac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89693" y="911103"/>
            <a:ext cx="2828892" cy="268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1" descr="Graphical user interface, text, applicati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39753" y="3592927"/>
            <a:ext cx="3238866" cy="146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 descr="Diagram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036" y="3488041"/>
            <a:ext cx="5443717" cy="16364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50">
            <a:extLst>
              <a:ext uri="{FF2B5EF4-FFF2-40B4-BE49-F238E27FC236}">
                <a16:creationId xmlns:a16="http://schemas.microsoft.com/office/drawing/2014/main" id="{AEF0A3E0-4D6F-71CA-D6C2-6D2B3B66D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485" y="19033"/>
            <a:ext cx="825979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Big Tech. companies are pledging carbon neutrality</a:t>
            </a:r>
            <a:endParaRPr sz="3200" b="1" dirty="0">
              <a:latin typeface="FreightSansLFPro" panose="02000506030000020004" pitchFamily="2" charset="7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404995" y="464246"/>
            <a:ext cx="8235263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200" b="1" dirty="0">
                <a:latin typeface="FreightSansLFPro" panose="02000506030000020004" pitchFamily="2" charset="77"/>
              </a:rPr>
              <a:t>SRC decadal plan calls attention to ICT rising energy footprint</a:t>
            </a:r>
            <a:endParaRPr sz="2200" b="1" dirty="0">
              <a:latin typeface="FreightSansLFPro" panose="02000506030000020004" pitchFamily="2" charset="77"/>
            </a:endParaRPr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DC2BC-0A83-113B-F031-70AC669952BF}"/>
              </a:ext>
            </a:extLst>
          </p:cNvPr>
          <p:cNvSpPr txBox="1"/>
          <p:nvPr/>
        </p:nvSpPr>
        <p:spPr>
          <a:xfrm>
            <a:off x="351371" y="1022097"/>
            <a:ext cx="8438480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91919"/>
                </a:solidFill>
                <a:effectLst/>
                <a:latin typeface="FreightSansLFPro" panose="02000506030000020004" pitchFamily="2" charset="77"/>
              </a:rPr>
              <a:t>Ever-rising energy demand for computing vs. global energy production is creating new risk,</a:t>
            </a:r>
          </a:p>
          <a:p>
            <a:pPr algn="ctr"/>
            <a:r>
              <a:rPr lang="en-US" sz="1600" dirty="0">
                <a:solidFill>
                  <a:srgbClr val="191919"/>
                </a:solidFill>
                <a:effectLst/>
                <a:latin typeface="FreightSansLFPro" panose="02000506030000020004" pitchFamily="2" charset="77"/>
              </a:rPr>
              <a:t> and new computing paradigms offer opportunities to dramatically improve energy efficiency. </a:t>
            </a:r>
            <a:endParaRPr lang="en-US" sz="1600" dirty="0">
              <a:effectLst/>
              <a:latin typeface="FreightSansLFPro" panose="02000506030000020004" pitchFamily="2" charset="77"/>
            </a:endParaRP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B9045CA9-DD4A-92DD-F366-B4ED00240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611" y="1729065"/>
            <a:ext cx="4272864" cy="3128948"/>
          </a:xfrm>
          <a:prstGeom prst="rect">
            <a:avLst/>
          </a:prstGeom>
        </p:spPr>
      </p:pic>
      <p:pic>
        <p:nvPicPr>
          <p:cNvPr id="10" name="Picture 9" descr="A picture containing text, outdoor object, web&#10;&#10;Description automatically generated">
            <a:extLst>
              <a:ext uri="{FF2B5EF4-FFF2-40B4-BE49-F238E27FC236}">
                <a16:creationId xmlns:a16="http://schemas.microsoft.com/office/drawing/2014/main" id="{C15C1D25-3178-0977-C573-4E3C4AF33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36"/>
          <a:stretch/>
        </p:blipFill>
        <p:spPr>
          <a:xfrm>
            <a:off x="404995" y="1713452"/>
            <a:ext cx="3583572" cy="31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6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BB8D8-E65D-0398-4013-EB5C12527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B9417-BCF0-CA88-47AC-0210511F127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Google Shape;317;p50">
            <a:extLst>
              <a:ext uri="{FF2B5EF4-FFF2-40B4-BE49-F238E27FC236}">
                <a16:creationId xmlns:a16="http://schemas.microsoft.com/office/drawing/2014/main" id="{22F72F18-C138-C139-67C7-A6B94EF01B48}"/>
              </a:ext>
            </a:extLst>
          </p:cNvPr>
          <p:cNvSpPr txBox="1">
            <a:spLocks/>
          </p:cNvSpPr>
          <p:nvPr/>
        </p:nvSpPr>
        <p:spPr>
          <a:xfrm>
            <a:off x="628650" y="2110624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  <a:buSzPts val="2100"/>
            </a:pPr>
            <a:r>
              <a:rPr lang="en-US"/>
              <a:t>DCL</a:t>
            </a:r>
          </a:p>
          <a:p>
            <a:pPr>
              <a:spcBef>
                <a:spcPts val="0"/>
              </a:spcBef>
              <a:buSzPts val="2100"/>
            </a:pPr>
            <a:r>
              <a:rPr lang="en-US"/>
              <a:t>VMWare NGSDI</a:t>
            </a:r>
          </a:p>
          <a:p>
            <a:pPr>
              <a:spcBef>
                <a:spcPts val="0"/>
              </a:spcBef>
              <a:buSzPts val="2100"/>
            </a:pPr>
            <a:r>
              <a:rPr lang="en-US"/>
              <a:t>SRC Decadal Plan</a:t>
            </a:r>
            <a:endParaRPr lang="en-US" dirty="0"/>
          </a:p>
        </p:txBody>
      </p:sp>
      <p:sp>
        <p:nvSpPr>
          <p:cNvPr id="6" name="Google Shape;359;p55">
            <a:extLst>
              <a:ext uri="{FF2B5EF4-FFF2-40B4-BE49-F238E27FC236}">
                <a16:creationId xmlns:a16="http://schemas.microsoft.com/office/drawing/2014/main" id="{FAC4CACB-1AA5-4A4A-CA9B-322D37201EA6}"/>
              </a:ext>
            </a:extLst>
          </p:cNvPr>
          <p:cNvSpPr txBox="1">
            <a:spLocks/>
          </p:cNvSpPr>
          <p:nvPr/>
        </p:nvSpPr>
        <p:spPr>
          <a:xfrm>
            <a:off x="397217" y="419733"/>
            <a:ext cx="8235263" cy="4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sz="2200" b="1" dirty="0">
                <a:latin typeface="FreightSansLFPro" panose="02000506030000020004" pitchFamily="2" charset="77"/>
              </a:rPr>
              <a:t>NSF Dear Colleague Letter on Sustainable Computing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BDF7DBA-D8F2-3A3C-B407-5960D07F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15" y="915875"/>
            <a:ext cx="8063269" cy="3795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A3A9F9-AC22-CB7C-0CB7-218A65E7503E}"/>
              </a:ext>
            </a:extLst>
          </p:cNvPr>
          <p:cNvSpPr txBox="1"/>
          <p:nvPr/>
        </p:nvSpPr>
        <p:spPr>
          <a:xfrm>
            <a:off x="483215" y="478137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www.nsf.gov</a:t>
            </a:r>
            <a:r>
              <a:rPr lang="en-US" sz="1100" dirty="0"/>
              <a:t>/pubs/2022/nsf22060/nsf22060.jsp</a:t>
            </a:r>
          </a:p>
        </p:txBody>
      </p:sp>
    </p:spTree>
    <p:extLst>
      <p:ext uri="{BB962C8B-B14F-4D97-AF65-F5344CB8AC3E}">
        <p14:creationId xmlns:p14="http://schemas.microsoft.com/office/powerpoint/2010/main" val="29359604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Facebook 2018 Presentation Colors">
      <a:dk1>
        <a:srgbClr val="4E5665"/>
      </a:dk1>
      <a:lt1>
        <a:srgbClr val="FFFFFF"/>
      </a:lt1>
      <a:dk2>
        <a:srgbClr val="898F9C"/>
      </a:dk2>
      <a:lt2>
        <a:srgbClr val="E9EAED"/>
      </a:lt2>
      <a:accent1>
        <a:srgbClr val="4167B2"/>
      </a:accent1>
      <a:accent2>
        <a:srgbClr val="6BCDBB"/>
      </a:accent2>
      <a:accent3>
        <a:srgbClr val="54C7EC"/>
      </a:accent3>
      <a:accent4>
        <a:srgbClr val="F34F46"/>
      </a:accent4>
      <a:accent5>
        <a:srgbClr val="F7923B"/>
      </a:accent5>
      <a:accent6>
        <a:srgbClr val="5890FF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795</Words>
  <Application>Microsoft Macintosh PowerPoint</Application>
  <PresentationFormat>On-screen Show (16:9)</PresentationFormat>
  <Paragraphs>120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Helvetica Neue</vt:lpstr>
      <vt:lpstr>FreightSansLFPro</vt:lpstr>
      <vt:lpstr>Merriweather Sans</vt:lpstr>
      <vt:lpstr>Calibri</vt:lpstr>
      <vt:lpstr>Arial</vt:lpstr>
      <vt:lpstr>Simple Light</vt:lpstr>
      <vt:lpstr>White</vt:lpstr>
      <vt:lpstr>Office Theme</vt:lpstr>
      <vt:lpstr>ACT: Architectural Carbon Modeling Tools</vt:lpstr>
      <vt:lpstr>PowerPoint Presentation</vt:lpstr>
      <vt:lpstr>PowerPoint Presentation</vt:lpstr>
      <vt:lpstr>PowerPoint Presentation</vt:lpstr>
      <vt:lpstr>PowerPoint Presentation</vt:lpstr>
      <vt:lpstr>Computing incurs a growing environmental footprint</vt:lpstr>
      <vt:lpstr>Big Tech. companies are pledging carbon neutrality</vt:lpstr>
      <vt:lpstr>SRC decadal plan calls attention to ICT rising energy footprint</vt:lpstr>
      <vt:lpstr>PowerPoint Presentation</vt:lpstr>
      <vt:lpstr>ACT Tutorial Motivation and Goals</vt:lpstr>
      <vt:lpstr>Sing up on our Google form!</vt:lpstr>
      <vt:lpstr>ACT Tutorial: Today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Computer Systems: Modeling and Design</dc:title>
  <dc:subject/>
  <dc:creator/>
  <cp:keywords/>
  <dc:description/>
  <cp:lastModifiedBy>Udit Gupta</cp:lastModifiedBy>
  <cp:revision>29</cp:revision>
  <dcterms:modified xsi:type="dcterms:W3CDTF">2022-09-25T20:50:55Z</dcterms:modified>
  <cp:category/>
</cp:coreProperties>
</file>